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howSpecialPlsOnTitleSld="0" strictFirstAndLastChars="0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8" d="100"/>
          <a:sy n="68" d="100"/>
        </p:scale>
        <p:origin x="-2190" y="-1008"/>
      </p:cViewPr>
      <p:guideLst>
        <p:guide pos="2160" orient="horz"/>
        <p:guide pos="4135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media1.svg"/><Relationship Id="rId4" Type="http://schemas.openxmlformats.org/officeDocument/2006/relationships/image" Target="../media/image6.png"/><Relationship Id="rId5" Type="http://schemas.openxmlformats.org/officeDocument/2006/relationships/image" Target="../media/media2.sv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65212" y="1214438"/>
            <a:ext cx="642151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ustin Cyr 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65212" y="369969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Кто подготовил: Иванов Иван Иванович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legreya San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legreya Sans"/>
                <a:ea typeface="+mn-ea"/>
                <a:cs typeface="+mn-cs"/>
              </a:rPr>
              <a:t>01.01.2001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Диаграмма 7"/>
          <p:cNvSpPr>
            <a:spLocks noGrp="1"/>
          </p:cNvSpPr>
          <p:nvPr>
            <p:ph type="chart" sz="quarter" idx="10"/>
          </p:nvPr>
        </p:nvSpPr>
        <p:spPr bwMode="auto">
          <a:xfrm>
            <a:off x="1047751" y="1030288"/>
            <a:ext cx="5681524" cy="23987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1"/>
          </p:nvPr>
        </p:nvSpPr>
        <p:spPr bwMode="auto">
          <a:xfrm>
            <a:off x="1020763" y="3613150"/>
            <a:ext cx="5691187" cy="26638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86673A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srgbClr val="86673A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6673A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86673A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srgbClr val="86673A"/>
              </a:solidFill>
              <a:latin typeface="Austin Cyr Roman"/>
              <a:ea typeface="+mn-ea"/>
              <a:cs typeface="+mn-cs"/>
            </a:endParaRPr>
          </a:p>
        </p:txBody>
      </p:sp>
      <p:sp>
        <p:nvSpPr>
          <p:cNvPr id="4" name="Рисунок 19"/>
          <p:cNvSpPr>
            <a:spLocks noGrp="1"/>
          </p:cNvSpPr>
          <p:nvPr>
            <p:ph type="pic" sz="quarter" idx="14"/>
          </p:nvPr>
        </p:nvSpPr>
        <p:spPr bwMode="auto">
          <a:xfrm>
            <a:off x="6848382" y="1030288"/>
            <a:ext cx="1054031" cy="1014051"/>
          </a:xfrm>
          <a:prstGeom prst="rect">
            <a:avLst/>
          </a:pr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Рисунок 19"/>
          <p:cNvSpPr>
            <a:spLocks noGrp="1"/>
          </p:cNvSpPr>
          <p:nvPr>
            <p:ph type="pic" sz="quarter" idx="15"/>
          </p:nvPr>
        </p:nvSpPr>
        <p:spPr bwMode="auto">
          <a:xfrm>
            <a:off x="8071876" y="1030288"/>
            <a:ext cx="1054031" cy="1014051"/>
          </a:xfrm>
          <a:prstGeom prst="rect">
            <a:avLst/>
          </a:pr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Рисунок 19"/>
          <p:cNvSpPr>
            <a:spLocks noGrp="1"/>
          </p:cNvSpPr>
          <p:nvPr>
            <p:ph type="pic" sz="quarter" idx="16"/>
          </p:nvPr>
        </p:nvSpPr>
        <p:spPr bwMode="auto">
          <a:xfrm>
            <a:off x="6848382" y="2126349"/>
            <a:ext cx="2628546" cy="1014051"/>
          </a:xfrm>
          <a:prstGeom prst="rect">
            <a:avLst/>
          </a:pr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Рисунок 19"/>
          <p:cNvSpPr>
            <a:spLocks noGrp="1"/>
          </p:cNvSpPr>
          <p:nvPr>
            <p:ph type="pic" sz="quarter" idx="17"/>
          </p:nvPr>
        </p:nvSpPr>
        <p:spPr bwMode="auto">
          <a:xfrm>
            <a:off x="6848382" y="3222410"/>
            <a:ext cx="2915575" cy="1014051"/>
          </a:xfrm>
          <a:prstGeom prst="rect">
            <a:avLst/>
          </a:prstGeom>
          <a:blipFill>
            <a:blip r:embed="rId6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prstClr val="white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prstClr val="white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3_Title Slide" preserve="0" showMasterPhAnim="0" showMasterSp="0" userDrawn="1">
  <p:cSld name="3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 bwMode="auto">
          <a:xfrm>
            <a:off x="1" y="1"/>
            <a:ext cx="7339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0_Custom Layout" preserve="0" showMasterPhAnim="0" showMasterSp="0" userDrawn="1">
  <p:cSld name="10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 bwMode="auto">
          <a:xfrm>
            <a:off x="6373525" y="679595"/>
            <a:ext cx="5028900" cy="50289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sp>
      <p:sp>
        <p:nvSpPr>
          <p:cNvPr id="26" name="Google Shape;26;p4"/>
          <p:cNvSpPr>
            <a:spLocks noGrp="1"/>
          </p:cNvSpPr>
          <p:nvPr>
            <p:ph type="pic" idx="3"/>
          </p:nvPr>
        </p:nvSpPr>
        <p:spPr bwMode="auto">
          <a:xfrm>
            <a:off x="9212840" y="3622963"/>
            <a:ext cx="2833800" cy="2833800"/>
          </a:xfrm>
          <a:prstGeom prst="roundRect">
            <a:avLst>
              <a:gd name="adj" fmla="val 614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_Custom Layout" preserve="0" showMasterPhAnim="0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 bwMode="auto">
          <a:xfrm>
            <a:off x="602342" y="698361"/>
            <a:ext cx="5646000" cy="54612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sterslide" preserve="0" showMasterPhAnim="0" userDrawn="1">
  <p:cSld name="TITL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 bwMode="auto">
          <a:xfrm>
            <a:off x="11926511" y="657860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сновной" preserve="0" showMasterPhAnim="0" userDrawn="1">
  <p:cSld name="CUS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 bwMode="auto"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3_Custom Layout" preserve="0" showMasterPhAnim="0" userDrawn="1">
  <p:cSld name="3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  <a:lvl2pPr>
              <a:defRPr>
                <a:solidFill>
                  <a:srgbClr val="86673A"/>
                </a:solidFill>
              </a:defRPr>
            </a:lvl2pPr>
            <a:lvl3pPr>
              <a:defRPr>
                <a:solidFill>
                  <a:srgbClr val="86673A"/>
                </a:solidFill>
              </a:defRPr>
            </a:lvl3pPr>
            <a:lvl4pPr>
              <a:defRPr>
                <a:solidFill>
                  <a:srgbClr val="86673A"/>
                </a:solidFill>
              </a:defRPr>
            </a:lvl4pPr>
            <a:lvl5pPr>
              <a:defRPr>
                <a:solidFill>
                  <a:srgbClr val="86673A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86673A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6541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36541" y="45593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667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>
              <a:defRPr/>
            </a:pPr>
            <a:r>
              <a:rPr lang="ru-RU"/>
              <a:t> 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1"/>
          </p:nvPr>
        </p:nvSpPr>
        <p:spPr bwMode="auto">
          <a:xfrm>
            <a:off x="836612" y="2505074"/>
            <a:ext cx="5157787" cy="3516899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solidFill>
                  <a:srgbClr val="278E80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>
                <a:solidFill>
                  <a:srgbClr val="278E80"/>
                </a:solidFill>
              </a:defRPr>
            </a:lvl2pPr>
            <a:lvl3pPr marL="1257300" indent="-342900">
              <a:buFontTx/>
              <a:buBlip>
                <a:blip r:embed="rId4"/>
              </a:buBlip>
              <a:defRPr>
                <a:solidFill>
                  <a:srgbClr val="278E80"/>
                </a:solidFill>
              </a:defRPr>
            </a:lvl3pPr>
            <a:lvl4pPr marL="1657350" indent="-285750">
              <a:buFontTx/>
              <a:buBlip>
                <a:blip r:embed="rId4"/>
              </a:buBlip>
              <a:defRPr>
                <a:solidFill>
                  <a:srgbClr val="278E80"/>
                </a:solidFill>
              </a:defRPr>
            </a:lvl4pPr>
            <a:lvl5pPr marL="2114550" indent="-285750">
              <a:buFontTx/>
              <a:buBlip>
                <a:blip r:embed="rId4"/>
              </a:buBlip>
              <a:defRPr>
                <a:solidFill>
                  <a:srgbClr val="278E80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srgbClr val="278E80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srgbClr val="278E80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sz="half" idx="1"/>
          </p:nvPr>
        </p:nvSpPr>
        <p:spPr bwMode="auto">
          <a:xfrm>
            <a:off x="772303" y="1917576"/>
            <a:ext cx="3296887" cy="417061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3"/>
          </p:nvPr>
        </p:nvSpPr>
        <p:spPr bwMode="auto">
          <a:xfrm>
            <a:off x="4431565" y="1917576"/>
            <a:ext cx="3296887" cy="417061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2"/>
          <p:cNvSpPr>
            <a:spLocks noGrp="1"/>
          </p:cNvSpPr>
          <p:nvPr>
            <p:ph sz="half" idx="14"/>
          </p:nvPr>
        </p:nvSpPr>
        <p:spPr bwMode="auto">
          <a:xfrm>
            <a:off x="8122810" y="1910949"/>
            <a:ext cx="3296887" cy="417061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4256758" y="2008971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7935241" y="2002344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srgbClr val="278E80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838200" y="1889264"/>
            <a:ext cx="4225771" cy="1839357"/>
          </a:xfrm>
          <a:prstGeom prst="roundRect">
            <a:avLst>
              <a:gd name="adj" fmla="val 16667"/>
            </a:avLst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0"/>
          </p:nvPr>
        </p:nvSpPr>
        <p:spPr bwMode="auto">
          <a:xfrm>
            <a:off x="7128029" y="1889263"/>
            <a:ext cx="4225771" cy="18393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1"/>
          </p:nvPr>
        </p:nvSpPr>
        <p:spPr bwMode="auto">
          <a:xfrm>
            <a:off x="3983114" y="3994952"/>
            <a:ext cx="4225771" cy="16065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srgbClr val="278E80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838200" y="1793189"/>
            <a:ext cx="10515600" cy="1031489"/>
          </a:xfrm>
          <a:prstGeom prst="roundRect">
            <a:avLst>
              <a:gd name="adj" fmla="val 16667"/>
            </a:avLst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838200" y="2913255"/>
            <a:ext cx="10515600" cy="1031489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838200" y="4033321"/>
            <a:ext cx="10515600" cy="1031489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6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838200" y="5153387"/>
            <a:ext cx="10515600" cy="10314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090604" y="457200"/>
            <a:ext cx="4120610" cy="2878153"/>
          </a:xfrm>
          <a:prstGeom prst="roundRect">
            <a:avLst>
              <a:gd name="adj" fmla="val 10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 bwMode="auto">
          <a:xfrm>
            <a:off x="5090604" y="3429001"/>
            <a:ext cx="1807346" cy="1524740"/>
          </a:xfrm>
          <a:prstGeom prst="roundRect">
            <a:avLst>
              <a:gd name="adj" fmla="val 20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 bwMode="auto">
          <a:xfrm>
            <a:off x="7054048" y="3429001"/>
            <a:ext cx="2157165" cy="1524740"/>
          </a:xfrm>
          <a:prstGeom prst="roundRect">
            <a:avLst>
              <a:gd name="adj" fmla="val 18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idx="12"/>
          </p:nvPr>
        </p:nvSpPr>
        <p:spPr bwMode="auto">
          <a:xfrm>
            <a:off x="9367311" y="457200"/>
            <a:ext cx="1787425" cy="5872580"/>
          </a:xfrm>
          <a:prstGeom prst="roundRect">
            <a:avLst>
              <a:gd name="adj" fmla="val 177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3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srgbClr val="278E80"/>
              </a:solidFill>
              <a:latin typeface="Austin Cyr Medium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+mn-ea"/>
                <a:cs typeface="+mn-cs"/>
              </a:rPr>
              <a:t/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 lang="ru-RU" sz="1200" b="0" i="0" u="none" strike="noStrike" cap="none" spc="0">
              <a:ln>
                <a:noFill/>
              </a:ln>
              <a:solidFill>
                <a:srgbClr val="278E80"/>
              </a:solidFill>
              <a:latin typeface="Austin Cyr Medium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278E80"/>
          </a:solidFill>
          <a:latin typeface="Austin Cyr Bold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rgbClr val="278E80"/>
          </a:solidFill>
          <a:latin typeface="Alegreya Sans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rgbClr val="278E80"/>
          </a:solidFill>
          <a:latin typeface="Alegreya Sans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278E80"/>
          </a:solidFill>
          <a:latin typeface="Alegreya Sans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278E80"/>
          </a:solidFill>
          <a:latin typeface="Alegreya Sans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278E80"/>
          </a:solidFill>
          <a:latin typeface="Alegreya Sans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6E9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>
            <a:lvl1pPr marL="457200" marR="0" lvl="0" indent="-43814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Char char="•"/>
              <a:defRPr sz="3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5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1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35715" y="2364812"/>
            <a:ext cx="6820326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Аэрозоль с ЭКЗОСОМАМИ для лечения пациентов с Синдромом Диабетической </a:t>
            </a:r>
            <a:br>
              <a:rPr lang="ru-RU"/>
            </a:br>
            <a:r>
              <a:rPr lang="ru-RU"/>
              <a:t>Стопы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50464" y="5202238"/>
            <a:ext cx="9144000" cy="1655762"/>
          </a:xfrm>
        </p:spPr>
        <p:txBody>
          <a:bodyPr/>
          <a:lstStyle/>
          <a:p>
            <a:pPr>
              <a:defRPr/>
            </a:pPr>
            <a:r>
              <a:rPr lang="ru-RU"/>
              <a:t>Доцент кафедры общей хирургии </a:t>
            </a:r>
            <a:endParaRPr/>
          </a:p>
          <a:p>
            <a:pPr>
              <a:defRPr/>
            </a:pPr>
            <a:r>
              <a:rPr lang="ru-RU"/>
              <a:t>Косивцов</a:t>
            </a:r>
            <a:r>
              <a:rPr lang="ru-RU"/>
              <a:t> Олег Александрович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/>
          <p:nvPr/>
        </p:nvSpPr>
        <p:spPr bwMode="auto">
          <a:xfrm>
            <a:off x="0" y="0"/>
            <a:ext cx="1969477" cy="623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19" name="Google Shape;319;p20"/>
          <p:cNvGrpSpPr/>
          <p:nvPr/>
        </p:nvGrpSpPr>
        <p:grpSpPr bwMode="auto">
          <a:xfrm rot="5400000">
            <a:off x="11112573" y="150152"/>
            <a:ext cx="553723" cy="1197835"/>
            <a:chOff x="5936974" y="1934817"/>
            <a:chExt cx="796036" cy="1722017"/>
          </a:xfrm>
        </p:grpSpPr>
        <p:grpSp>
          <p:nvGrpSpPr>
            <p:cNvPr id="320" name="Google Shape;320;p20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21" name="Google Shape;321;p20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27" name="Google Shape;327;p20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28" name="Google Shape;328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3" name="Google Shape;333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34" name="Google Shape;334;p20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35" name="Google Shape;335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41" name="Google Shape;341;p20"/>
          <p:cNvSpPr txBox="1"/>
          <p:nvPr/>
        </p:nvSpPr>
        <p:spPr bwMode="auto">
          <a:xfrm>
            <a:off x="5138071" y="664700"/>
            <a:ext cx="5075399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КОНКУРЕНТНЫЕ ПРЕИМУЩЕСТВА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grpSp>
        <p:nvGrpSpPr>
          <p:cNvPr id="343" name="Google Shape;343;p20"/>
          <p:cNvGrpSpPr/>
          <p:nvPr/>
        </p:nvGrpSpPr>
        <p:grpSpPr bwMode="auto">
          <a:xfrm>
            <a:off x="4376078" y="4454096"/>
            <a:ext cx="553723" cy="1197835"/>
            <a:chOff x="5936974" y="1934817"/>
            <a:chExt cx="796036" cy="1722017"/>
          </a:xfrm>
        </p:grpSpPr>
        <p:grpSp>
          <p:nvGrpSpPr>
            <p:cNvPr id="344" name="Google Shape;344;p20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45" name="Google Shape;345;p20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9" name="Google Shape;349;p20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0" name="Google Shape;350;p20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51" name="Google Shape;351;p20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52" name="Google Shape;352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3" name="Google Shape;353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4" name="Google Shape;354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5" name="Google Shape;355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58" name="Google Shape;358;p20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59" name="Google Shape;359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0" name="Google Shape;360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2" name="Google Shape;362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3" name="Google Shape;363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4" name="Google Shape;364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65" name="Google Shape;365;p20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9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6" name="Google Shape;366;p20"/>
          <p:cNvSpPr txBox="1"/>
          <p:nvPr/>
        </p:nvSpPr>
        <p:spPr bwMode="auto">
          <a:xfrm>
            <a:off x="842698" y="2039725"/>
            <a:ext cx="26595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600" b="0" i="0" u="none" strike="noStrike" cap="none">
              <a:solidFill>
                <a:schemeClr val="lt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367" name="Google Shape;367;p20"/>
          <p:cNvSpPr/>
          <p:nvPr/>
        </p:nvSpPr>
        <p:spPr bwMode="auto">
          <a:xfrm>
            <a:off x="300300" y="2732525"/>
            <a:ext cx="342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</a:b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</a:b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68" name="Google Shape;368;p20"/>
          <p:cNvSpPr/>
          <p:nvPr/>
        </p:nvSpPr>
        <p:spPr bwMode="auto">
          <a:xfrm>
            <a:off x="5328925" y="1747600"/>
            <a:ext cx="6317399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b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69" name="Google Shape;369;p20"/>
          <p:cNvSpPr/>
          <p:nvPr/>
        </p:nvSpPr>
        <p:spPr bwMode="auto">
          <a:xfrm>
            <a:off x="2504049" y="1647971"/>
            <a:ext cx="8926137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ru-RU" sz="1800" b="1"/>
              <a:t>Экзосомы</a:t>
            </a:r>
            <a:r>
              <a:rPr lang="ru-RU" sz="1800"/>
              <a:t> рассматриваются как средство доставки сигналов регенерации, модуляции воспаления и улучшения заживления в условиях нарушенной </a:t>
            </a:r>
            <a:r>
              <a:rPr lang="ru-RU" sz="1800"/>
              <a:t>микроциркуляции</a:t>
            </a:r>
            <a:r>
              <a:rPr lang="ru-RU" sz="1800"/>
              <a:t> и сниженной репарации при диабете.</a:t>
            </a:r>
            <a:endParaRPr/>
          </a:p>
          <a:p>
            <a:pPr>
              <a:defRPr/>
            </a:pPr>
            <a:r>
              <a:rPr lang="ru-RU" sz="1800" b="1"/>
              <a:t>Левомицетин</a:t>
            </a:r>
            <a:r>
              <a:rPr lang="ru-RU" sz="1800"/>
              <a:t> обеспечивает локальный </a:t>
            </a:r>
            <a:r>
              <a:rPr lang="ru-RU" sz="1800"/>
              <a:t>антимикробный</a:t>
            </a:r>
            <a:r>
              <a:rPr lang="ru-RU" sz="1800"/>
              <a:t> эффект против широкого спектра возбудителей.</a:t>
            </a:r>
            <a:endParaRPr/>
          </a:p>
          <a:p>
            <a:pPr>
              <a:defRPr/>
            </a:pPr>
            <a:r>
              <a:rPr lang="ru-RU" sz="1800" b="1"/>
              <a:t>Аэрозоль</a:t>
            </a:r>
            <a:r>
              <a:rPr lang="ru-RU" sz="1800"/>
              <a:t> позволяет равномерно покрывать раневую поверхность, минимизировать </a:t>
            </a:r>
            <a:r>
              <a:rPr lang="ru-RU" sz="1800"/>
              <a:t>травматизацию</a:t>
            </a:r>
            <a:r>
              <a:rPr lang="ru-RU" sz="1800"/>
              <a:t> и обеспечить удобство применения у пациентов с ограниченной подвижностью</a:t>
            </a:r>
            <a:r>
              <a:rPr lang="ru-RU" sz="1800"/>
              <a:t>.</a:t>
            </a:r>
            <a:endParaRPr/>
          </a:p>
          <a:p>
            <a:pPr>
              <a:defRPr/>
            </a:pPr>
            <a:r>
              <a:rPr lang="ru-RU" sz="1800" b="1"/>
              <a:t>Создание препарата </a:t>
            </a:r>
            <a:r>
              <a:rPr lang="ru-RU" sz="1800" b="1"/>
              <a:t>соответсвует</a:t>
            </a:r>
            <a:r>
              <a:rPr lang="ru-RU" sz="1800" b="1"/>
              <a:t> актуальной </a:t>
            </a:r>
            <a:r>
              <a:rPr lang="ru-RU" sz="1800" b="1"/>
              <a:t>потребности в улучшении местного лечения инфицированных ран при СДС и современным трендам доставки биоактивных молекул (</a:t>
            </a:r>
            <a:r>
              <a:rPr lang="ru-RU" sz="1800" b="1"/>
              <a:t>экзосомы</a:t>
            </a:r>
            <a:r>
              <a:rPr lang="ru-RU" sz="1800" b="1"/>
              <a:t>) и локальной антибактериальной терапии.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:</a:t>
            </a:r>
            <a:b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br>
              <a:rPr lang="ru-RU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/>
          <p:nvPr/>
        </p:nvSpPr>
        <p:spPr bwMode="auto">
          <a:xfrm>
            <a:off x="0" y="0"/>
            <a:ext cx="4683899" cy="9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76" name="Google Shape;376;p21"/>
          <p:cNvGrpSpPr/>
          <p:nvPr/>
        </p:nvGrpSpPr>
        <p:grpSpPr bwMode="auto">
          <a:xfrm rot="5400000">
            <a:off x="11112573" y="150149"/>
            <a:ext cx="553723" cy="1197835"/>
            <a:chOff x="5936974" y="1934817"/>
            <a:chExt cx="796036" cy="1722017"/>
          </a:xfrm>
        </p:grpSpPr>
        <p:grpSp>
          <p:nvGrpSpPr>
            <p:cNvPr id="377" name="Google Shape;377;p21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78" name="Google Shape;378;p21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84" name="Google Shape;384;p21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85" name="Google Shape;385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8" name="Google Shape;388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9" name="Google Shape;389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0" name="Google Shape;390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91" name="Google Shape;391;p21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92" name="Google Shape;392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6" name="Google Shape;396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7" name="Google Shape;397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98" name="Google Shape;398;p21"/>
          <p:cNvSpPr txBox="1"/>
          <p:nvPr/>
        </p:nvSpPr>
        <p:spPr bwMode="auto">
          <a:xfrm>
            <a:off x="5061175" y="472200"/>
            <a:ext cx="190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РЕСУРСЫ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399" name="Google Shape;399;p21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10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01" name="Google Shape;401;p21"/>
          <p:cNvGrpSpPr/>
          <p:nvPr/>
        </p:nvGrpSpPr>
        <p:grpSpPr bwMode="auto">
          <a:xfrm rot="5400000">
            <a:off x="550112" y="-140985"/>
            <a:ext cx="553723" cy="1197835"/>
            <a:chOff x="5936974" y="1934817"/>
            <a:chExt cx="796036" cy="1722017"/>
          </a:xfrm>
        </p:grpSpPr>
        <p:grpSp>
          <p:nvGrpSpPr>
            <p:cNvPr id="402" name="Google Shape;402;p21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403" name="Google Shape;403;p21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4" name="Google Shape;404;p21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5" name="Google Shape;405;p21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09" name="Google Shape;409;p21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410" name="Google Shape;410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1" name="Google Shape;411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2" name="Google Shape;412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3" name="Google Shape;413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4" name="Google Shape;414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5" name="Google Shape;415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16" name="Google Shape;416;p21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417" name="Google Shape;417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8" name="Google Shape;418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9" name="Google Shape;419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20" name="Google Shape;420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21" name="Google Shape;421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22" name="Google Shape;422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424" name="Google Shape;424;p21"/>
          <p:cNvSpPr/>
          <p:nvPr/>
        </p:nvSpPr>
        <p:spPr bwMode="auto">
          <a:xfrm>
            <a:off x="7009084" y="520372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Человеческие ресурсы 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427" name="Google Shape;427;p21"/>
          <p:cNvSpPr/>
          <p:nvPr/>
        </p:nvSpPr>
        <p:spPr bwMode="auto">
          <a:xfrm>
            <a:off x="1547446" y="1772529"/>
            <a:ext cx="9221900" cy="4240323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8" name="Google Shape;428;p21"/>
          <p:cNvSpPr/>
          <p:nvPr/>
        </p:nvSpPr>
        <p:spPr bwMode="auto">
          <a:xfrm>
            <a:off x="48037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429" name="Google Shape;429;p21"/>
          <p:cNvSpPr/>
          <p:nvPr/>
        </p:nvSpPr>
        <p:spPr bwMode="auto">
          <a:xfrm>
            <a:off x="4779174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430" name="Google Shape;430;p21"/>
          <p:cNvSpPr/>
          <p:nvPr/>
        </p:nvSpPr>
        <p:spPr bwMode="auto">
          <a:xfrm>
            <a:off x="1955409" y="2152357"/>
            <a:ext cx="8592077" cy="323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ru-RU" sz="1800" b="1"/>
              <a:t>Требуется команда </a:t>
            </a:r>
            <a:endParaRPr/>
          </a:p>
          <a:p>
            <a:pPr>
              <a:defRPr/>
            </a:pPr>
            <a:r>
              <a:rPr lang="ru-RU" sz="1800" b="1"/>
              <a:t>фармацевты-технологи, </a:t>
            </a:r>
            <a:r>
              <a:rPr lang="ru-RU" sz="1800" b="1"/>
              <a:t>б</a:t>
            </a:r>
            <a:r>
              <a:rPr lang="ru-RU" sz="1800" b="1"/>
              <a:t>иотехнологи</a:t>
            </a:r>
            <a:r>
              <a:rPr lang="ru-RU" sz="1800" b="1"/>
              <a:t> </a:t>
            </a:r>
            <a:r>
              <a:rPr lang="ru-RU" sz="1800" b="1"/>
              <a:t>и специалисты по работе с </a:t>
            </a:r>
            <a:r>
              <a:rPr lang="ru-RU" sz="1800" b="1"/>
              <a:t>экзосомами</a:t>
            </a:r>
            <a:r>
              <a:rPr lang="ru-RU" sz="1800" b="1"/>
              <a:t>.</a:t>
            </a:r>
            <a:r>
              <a:rPr lang="ru-RU" sz="1800"/>
              <a:t> </a:t>
            </a:r>
            <a:endParaRPr/>
          </a:p>
          <a:p>
            <a:pPr>
              <a:defRPr/>
            </a:pPr>
            <a:r>
              <a:rPr lang="ru-RU" sz="1800" b="1"/>
              <a:t>Фармацевты и разработчики лекарственных форм.</a:t>
            </a:r>
            <a:r>
              <a:rPr lang="ru-RU" sz="1800"/>
              <a:t> </a:t>
            </a:r>
            <a:endParaRPr/>
          </a:p>
          <a:p>
            <a:pPr>
              <a:defRPr/>
            </a:pPr>
            <a:r>
              <a:rPr lang="ru-RU" sz="1800" b="1"/>
              <a:t>Фармакологи и токсикологи.</a:t>
            </a:r>
            <a:r>
              <a:rPr lang="ru-RU" sz="1800"/>
              <a:t> </a:t>
            </a:r>
            <a:endParaRPr/>
          </a:p>
          <a:p>
            <a:pPr>
              <a:defRPr/>
            </a:pPr>
            <a:r>
              <a:rPr lang="ru-RU" sz="1800" b="1"/>
              <a:t>Микробиологи и инфекционисты.</a:t>
            </a:r>
            <a:r>
              <a:rPr lang="ru-RU" sz="1800"/>
              <a:t> </a:t>
            </a:r>
            <a:endParaRPr/>
          </a:p>
          <a:p>
            <a:pPr>
              <a:defRPr/>
            </a:pPr>
            <a:r>
              <a:rPr lang="ru-RU" sz="1800" b="1"/>
              <a:t>Клинические исследователи (врачи-хирурги, эндокринологи</a:t>
            </a:r>
            <a:r>
              <a:rPr lang="ru-RU" sz="1800" b="1"/>
              <a:t>, </a:t>
            </a:r>
            <a:r>
              <a:rPr lang="ru-RU" sz="1800" b="1"/>
              <a:t>подиатры</a:t>
            </a:r>
            <a:r>
              <a:rPr lang="ru-RU" sz="1800" b="1"/>
              <a:t>).</a:t>
            </a:r>
            <a:r>
              <a:rPr lang="ru-RU" sz="1800"/>
              <a:t> </a:t>
            </a:r>
            <a:endParaRPr/>
          </a:p>
          <a:p>
            <a:pPr>
              <a:defRPr/>
            </a:pPr>
            <a:r>
              <a:rPr lang="ru-RU" sz="1800" b="1"/>
              <a:t>Специалисты по регуляторным вопросам.</a:t>
            </a:r>
            <a:r>
              <a:rPr lang="ru-RU" sz="1800"/>
              <a:t> </a:t>
            </a:r>
            <a:endParaRPr/>
          </a:p>
          <a:p>
            <a:pPr lvl="0">
              <a:defRPr/>
            </a:pPr>
            <a:endParaRPr sz="13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/>
          <p:nvPr/>
        </p:nvSpPr>
        <p:spPr bwMode="auto">
          <a:xfrm>
            <a:off x="-20702" y="3983089"/>
            <a:ext cx="12233400" cy="287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37" name="Google Shape;437;p2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937288" y="1146875"/>
            <a:ext cx="8291700" cy="3828000"/>
          </a:xfrm>
          <a:prstGeom prst="roundRect">
            <a:avLst>
              <a:gd name="adj" fmla="val 9705"/>
            </a:avLst>
          </a:prstGeom>
          <a:noFill/>
          <a:ln>
            <a:noFill/>
          </a:ln>
        </p:spPr>
      </p:pic>
      <p:sp>
        <p:nvSpPr>
          <p:cNvPr id="439" name="Google Shape;439;p22"/>
          <p:cNvSpPr/>
          <p:nvPr/>
        </p:nvSpPr>
        <p:spPr bwMode="auto">
          <a:xfrm>
            <a:off x="2240278" y="3742006"/>
            <a:ext cx="6903721" cy="2771334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0" name="Google Shape;440;p22"/>
          <p:cNvSpPr txBox="1"/>
          <p:nvPr/>
        </p:nvSpPr>
        <p:spPr bwMode="auto">
          <a:xfrm>
            <a:off x="3992244" y="397159"/>
            <a:ext cx="40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КОНТАКТЫ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1" name="Google Shape;441;p22"/>
          <p:cNvSpPr txBox="1"/>
          <p:nvPr/>
        </p:nvSpPr>
        <p:spPr bwMode="auto">
          <a:xfrm>
            <a:off x="3037636" y="4112226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ФИО контактного </a:t>
            </a:r>
            <a:r>
              <a:rPr lang="ru-RU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лица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b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Косивцов</a:t>
            </a:r>
            <a:r>
              <a:rPr lang="ru-RU" b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Олег Александрович</a:t>
            </a:r>
            <a:endParaRPr sz="1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442" name="Google Shape;442;p22"/>
          <p:cNvGrpSpPr/>
          <p:nvPr/>
        </p:nvGrpSpPr>
        <p:grpSpPr bwMode="auto">
          <a:xfrm>
            <a:off x="2610267" y="4126409"/>
            <a:ext cx="250518" cy="336510"/>
            <a:chOff x="5800725" y="3785989"/>
            <a:chExt cx="277644" cy="354594"/>
          </a:xfrm>
        </p:grpSpPr>
        <p:sp>
          <p:nvSpPr>
            <p:cNvPr id="443" name="Google Shape;443;p22"/>
            <p:cNvSpPr/>
            <p:nvPr/>
          </p:nvSpPr>
          <p:spPr bwMode="auto"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fill="norm" stroke="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 bwMode="auto"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fill="norm" stroke="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 bwMode="auto"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fill="norm" stroke="1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 bwMode="auto"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fill="norm" stroke="1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 bwMode="auto"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fill="norm" stroke="1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 bwMode="auto"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fill="norm" stroke="1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 bwMode="auto"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fill="norm" stroke="1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0" name="Google Shape;450;p22"/>
          <p:cNvSpPr txBox="1"/>
          <p:nvPr/>
        </p:nvSpPr>
        <p:spPr bwMode="auto">
          <a:xfrm>
            <a:off x="3051704" y="4949710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Телефон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89178482741</a:t>
            </a:r>
            <a:endParaRPr sz="1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451" name="Google Shape;451;p22"/>
          <p:cNvGrpSpPr/>
          <p:nvPr/>
        </p:nvGrpSpPr>
        <p:grpSpPr bwMode="auto">
          <a:xfrm>
            <a:off x="2700673" y="5776395"/>
            <a:ext cx="291368" cy="330134"/>
            <a:chOff x="6896644" y="3216007"/>
            <a:chExt cx="322917" cy="347876"/>
          </a:xfrm>
        </p:grpSpPr>
        <p:sp>
          <p:nvSpPr>
            <p:cNvPr id="452" name="Google Shape;452;p22"/>
            <p:cNvSpPr/>
            <p:nvPr/>
          </p:nvSpPr>
          <p:spPr bwMode="auto"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fill="norm" stroke="1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 bwMode="auto"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fill="norm" stroke="1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 bwMode="auto"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fill="norm" stroke="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 bwMode="auto"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fill="norm" stroke="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 bwMode="auto"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fill="norm" stroke="1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 bwMode="auto"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fill="norm" stroke="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 bwMode="auto"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fill="norm" stroke="1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9" name="Google Shape;459;p22"/>
          <p:cNvSpPr/>
          <p:nvPr/>
        </p:nvSpPr>
        <p:spPr bwMode="auto">
          <a:xfrm>
            <a:off x="2680811" y="4938489"/>
            <a:ext cx="291711" cy="304424"/>
          </a:xfrm>
          <a:custGeom>
            <a:avLst/>
            <a:gdLst/>
            <a:ahLst/>
            <a:cxnLst/>
            <a:rect l="l" t="t" r="r" b="b"/>
            <a:pathLst>
              <a:path w="10181" h="10102" fill="norm" stroke="1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094B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0" name="Google Shape;460;p22"/>
          <p:cNvSpPr txBox="1"/>
          <p:nvPr/>
        </p:nvSpPr>
        <p:spPr bwMode="auto">
          <a:xfrm>
            <a:off x="3108502" y="5719968"/>
            <a:ext cx="4445848" cy="38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  <a:defRPr/>
            </a:pPr>
            <a:r>
              <a:rPr lang="ru-RU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Электронная </a:t>
            </a:r>
            <a:r>
              <a:rPr lang="ru-RU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почта</a:t>
            </a:r>
            <a:r>
              <a:rPr lang="en-US"/>
              <a:t> </a:t>
            </a:r>
            <a:endParaRPr lang="ru-RU"/>
          </a:p>
          <a:p>
            <a:pPr lvl="0">
              <a:buClr>
                <a:schemeClr val="dk1"/>
              </a:buClr>
              <a:buSzPts val="1100"/>
              <a:defRPr/>
            </a:pPr>
            <a:endParaRPr lang="ru-RU"/>
          </a:p>
          <a:p>
            <a:pPr lvl="0">
              <a:buClr>
                <a:schemeClr val="dk1"/>
              </a:buClr>
              <a:buSzPts val="1100"/>
              <a:defRPr/>
            </a:pPr>
            <a:r>
              <a:rPr lang="en-US" b="1"/>
              <a:t>oleg.kosivtsov@volgmed.ru</a:t>
            </a:r>
            <a:endParaRPr lang="ru-RU" sz="1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462" name="Google Shape;462;p22"/>
          <p:cNvCxnSpPr>
            <a:cxnSpLocks/>
          </p:cNvCxnSpPr>
          <p:nvPr/>
        </p:nvCxnSpPr>
        <p:spPr bwMode="auto">
          <a:xfrm>
            <a:off x="4701543" y="921454"/>
            <a:ext cx="2787900" cy="0"/>
          </a:xfrm>
          <a:prstGeom prst="straightConnector1">
            <a:avLst/>
          </a:prstGeom>
          <a:noFill/>
          <a:ln w="9525" cap="flat" cmpd="sng">
            <a:solidFill>
              <a:srgbClr val="0460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3" name="Google Shape;463;p22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 bwMode="auto"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59" name="Google Shape;59;p13"/>
          <p:cNvSpPr/>
          <p:nvPr/>
        </p:nvSpPr>
        <p:spPr bwMode="auto">
          <a:xfrm>
            <a:off x="622899" y="2758742"/>
            <a:ext cx="779843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2000"/>
              <a:t>На долю пациентов с сахарным диабетом приходится значительная часть нетравматических ампутаций: по оценкам экспертов, ежегодно в мире выполняется более 1 </a:t>
            </a:r>
            <a:r>
              <a:rPr lang="ru-RU" sz="2000"/>
              <a:t>млн</a:t>
            </a:r>
            <a:r>
              <a:rPr lang="ru-RU" sz="2000"/>
              <a:t> таких операций. При этом до 85 % ампутаций потенциально можно предотвратить при своевременной и адекватной терапии. Кроме того, прогноз после ампутации остаётся неблагоприятным: летальность в первые 5 лет после операции достигает 50 %, а у части пациентов развиваются осложнения на противоположной конечности</a:t>
            </a:r>
            <a:br>
              <a:rPr lang="ru-R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endParaRPr sz="22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60" name="Google Shape;60;p13"/>
          <p:cNvGrpSpPr/>
          <p:nvPr/>
        </p:nvGrpSpPr>
        <p:grpSpPr bwMode="auto">
          <a:xfrm rot="-5400000">
            <a:off x="10669697" y="38927"/>
            <a:ext cx="553723" cy="1197835"/>
            <a:chOff x="5936974" y="1934817"/>
            <a:chExt cx="796036" cy="1722017"/>
          </a:xfrm>
        </p:grpSpPr>
        <p:grpSp>
          <p:nvGrpSpPr>
            <p:cNvPr id="61" name="Google Shape;61;p13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62" name="Google Shape;62;p13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69" name="Google Shape;69;p13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76" name="Google Shape;76;p13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82" name="Google Shape;82;p13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2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3" name="Google Shape;83;p13"/>
          <p:cNvSpPr/>
          <p:nvPr/>
        </p:nvSpPr>
        <p:spPr bwMode="auto">
          <a:xfrm>
            <a:off x="681891" y="880092"/>
            <a:ext cx="8004907" cy="158288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  <a:defRPr/>
            </a:pPr>
            <a:r>
              <a:rPr lang="ru-RU" sz="1800">
                <a:latin typeface="Times New Roman"/>
                <a:cs typeface="Times New Roman"/>
              </a:rPr>
              <a:t>Синдром диабетической стопы (СДС) — одно из наиболее тяжёлых и социально значимых осложнений сахарного диабета, актуальность лечения которого обусловлена комплексом медицинских, социальных и экономических факторов.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7" name="Google Shape;87;p13"/>
          <p:cNvSpPr/>
          <p:nvPr/>
        </p:nvSpPr>
        <p:spPr bwMode="auto">
          <a:xfrm>
            <a:off x="9508926" y="4186932"/>
            <a:ext cx="135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Данные 2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8" name="Google Shape;88;p13"/>
          <p:cNvSpPr/>
          <p:nvPr/>
        </p:nvSpPr>
        <p:spPr bwMode="auto">
          <a:xfrm>
            <a:off x="9508926" y="4486947"/>
            <a:ext cx="1353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83%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 bwMode="auto"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98" name="Google Shape;98;p14"/>
          <p:cNvSpPr/>
          <p:nvPr/>
        </p:nvSpPr>
        <p:spPr bwMode="auto">
          <a:xfrm>
            <a:off x="844125" y="2123775"/>
            <a:ext cx="467041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endParaRPr sz="22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99" name="Google Shape;99;p14"/>
          <p:cNvGrpSpPr/>
          <p:nvPr/>
        </p:nvGrpSpPr>
        <p:grpSpPr bwMode="auto"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00" name="Google Shape;100;p14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01" name="Google Shape;101;p14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Google Shape;102;p14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Google Shape;103;p14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Google Shape;104;p14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07" name="Google Shape;107;p14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08" name="Google Shape;108;p14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3" name="Google Shape;113;p14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4" name="Google Shape;114;p14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15" name="Google Shape;115;p14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121" name="Google Shape;121;p14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3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462" t="19009" r="25307" b="19179"/>
          <a:stretch/>
        </p:blipFill>
        <p:spPr bwMode="auto">
          <a:xfrm>
            <a:off x="5666910" y="1645920"/>
            <a:ext cx="6525090" cy="342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 bwMode="auto">
          <a:xfrm>
            <a:off x="304801" y="1072872"/>
            <a:ext cx="5505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/>
              <a:t>Успешное лечение СДС требует комплексного подхода с участием эндокринолога, хирурга, сосудистого хирурга, </a:t>
            </a:r>
            <a:r>
              <a:rPr lang="ru-RU" sz="1800"/>
              <a:t>подолога</a:t>
            </a:r>
            <a:r>
              <a:rPr lang="ru-RU" sz="1800"/>
              <a:t>, ортопеда и других специалистов. Сложность терапии обусловлена несколькими факторами:</a:t>
            </a:r>
            <a:endParaRPr/>
          </a:p>
          <a:p>
            <a:pPr>
              <a:defRPr/>
            </a:pPr>
            <a:r>
              <a:rPr lang="ru-RU" sz="1800" b="1"/>
              <a:t>Нарушения заживления ран.</a:t>
            </a:r>
            <a:r>
              <a:rPr lang="ru-RU" sz="1800"/>
              <a:t> Гипергликемия негативно влияет на процессы регенерации тканей, снижая активность фагоцитов и замедляя образование грануляций.</a:t>
            </a:r>
            <a:endParaRPr/>
          </a:p>
          <a:p>
            <a:pPr>
              <a:defRPr/>
            </a:pPr>
            <a:r>
              <a:rPr lang="ru-RU" sz="1800" b="1"/>
              <a:t>Сосудистые изменения.</a:t>
            </a:r>
            <a:r>
              <a:rPr lang="ru-RU" sz="1800"/>
              <a:t> Диабетическая </a:t>
            </a:r>
            <a:r>
              <a:rPr lang="ru-RU" sz="1800"/>
              <a:t>ангиопатия</a:t>
            </a:r>
            <a:r>
              <a:rPr lang="ru-RU" sz="1800"/>
              <a:t> приводит к сужению просвета артерий и ухудшению кровоснабжения тканей, что затрудняет доставку кислорода и лекарственных препаратов к поражённым участкам.</a:t>
            </a:r>
            <a:endParaRPr/>
          </a:p>
          <a:p>
            <a:pPr>
              <a:defRPr/>
            </a:pPr>
            <a:r>
              <a:rPr lang="ru-RU" sz="1800" b="1"/>
              <a:t>Инфекционные осложнения.</a:t>
            </a:r>
            <a:r>
              <a:rPr lang="ru-RU" sz="1800"/>
              <a:t> У пациентов с СДС часто развиваются устойчивые к терапии инфекции, в том числе вызванные </a:t>
            </a:r>
            <a:r>
              <a:rPr lang="ru-RU" sz="1800"/>
              <a:t>полирезистентными</a:t>
            </a:r>
            <a:r>
              <a:rPr lang="ru-RU" sz="1800"/>
              <a:t> микроорганизмами.</a:t>
            </a: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 bwMode="auto">
          <a:xfrm>
            <a:off x="419840" y="326811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ЦЕЛЕВАЯ АУДИТОРИЯ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134" name="Google Shape;134;p15"/>
          <p:cNvSpPr/>
          <p:nvPr/>
        </p:nvSpPr>
        <p:spPr bwMode="auto">
          <a:xfrm>
            <a:off x="576839" y="872741"/>
            <a:ext cx="107013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800" b="1"/>
              <a:t>Возраст.</a:t>
            </a:r>
            <a:r>
              <a:rPr lang="ru-RU" sz="1800"/>
              <a:t> </a:t>
            </a:r>
            <a:r>
              <a:rPr lang="ru-RU" sz="1600"/>
              <a:t>Большинство пациентов </a:t>
            </a:r>
            <a:r>
              <a:rPr lang="ru-RU" sz="1600"/>
              <a:t>с СДС — </a:t>
            </a:r>
            <a:r>
              <a:rPr lang="ru-RU" sz="1600"/>
              <a:t>люди </a:t>
            </a:r>
            <a:r>
              <a:rPr lang="ru-RU" sz="1600" b="1"/>
              <a:t>старше 60 лет</a:t>
            </a:r>
            <a:r>
              <a:rPr lang="ru-RU" sz="1600"/>
              <a:t>. При этом есть нюанс: более молодой возраст (например, 40–50 лет) </a:t>
            </a:r>
            <a:r>
              <a:rPr lang="ru-RU" sz="1600"/>
              <a:t>встречается</a:t>
            </a:r>
            <a:r>
              <a:rPr lang="ru-RU" sz="1600"/>
              <a:t>, особенно если диабет длится долго (15–20 лет и более). 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135" name="Google Shape;135;p15"/>
          <p:cNvGrpSpPr/>
          <p:nvPr/>
        </p:nvGrpSpPr>
        <p:grpSpPr bwMode="auto"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36" name="Google Shape;136;p15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37" name="Google Shape;137;p15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44" name="Google Shape;144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50" name="Google Shape;150;p15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51" name="Google Shape;151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157" name="Google Shape;157;p15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5"/>
          <p:cNvSpPr/>
          <p:nvPr/>
        </p:nvSpPr>
        <p:spPr bwMode="auto">
          <a:xfrm>
            <a:off x="4740876" y="387587"/>
            <a:ext cx="23883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5"/>
          <p:cNvSpPr/>
          <p:nvPr/>
        </p:nvSpPr>
        <p:spPr bwMode="auto">
          <a:xfrm>
            <a:off x="4907891" y="331317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  <a:defRPr/>
            </a:pP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Описание</a:t>
            </a:r>
            <a:endParaRPr lang="ru-RU" sz="280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Google Shape;160;p15"/>
          <p:cNvSpPr/>
          <p:nvPr/>
        </p:nvSpPr>
        <p:spPr bwMode="auto">
          <a:xfrm>
            <a:off x="844125" y="3659350"/>
            <a:ext cx="107775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800"/>
              <a:defRPr/>
            </a:pPr>
            <a:endParaRPr sz="1600">
              <a:solidFill>
                <a:schemeClr val="dk1"/>
              </a:solidFill>
              <a:latin typeface="Alegreya Sans Light"/>
              <a:ea typeface="Alegreya Sans Light"/>
              <a:cs typeface="Alegreya Sans Light"/>
            </a:endParaRPr>
          </a:p>
        </p:txBody>
      </p:sp>
      <p:sp>
        <p:nvSpPr>
          <p:cNvPr id="164" name="Google Shape;164;p15"/>
          <p:cNvSpPr/>
          <p:nvPr/>
        </p:nvSpPr>
        <p:spPr bwMode="auto">
          <a:xfrm>
            <a:off x="385753" y="1740500"/>
            <a:ext cx="4791158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28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Местное лечение и Аналоги</a:t>
            </a:r>
            <a:endParaRPr sz="28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505" y="2489982"/>
            <a:ext cx="11671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/>
              <a:t>Для промывания и очищения.</a:t>
            </a:r>
            <a:r>
              <a:rPr lang="ru-RU" sz="1600"/>
              <a:t> Часто начинают с </a:t>
            </a:r>
            <a:r>
              <a:rPr lang="ru-RU" sz="1600" b="1"/>
              <a:t>0,9% раствора натрия хлорида (</a:t>
            </a:r>
            <a:r>
              <a:rPr lang="ru-RU" sz="1600" b="1"/>
              <a:t>физраствор</a:t>
            </a:r>
            <a:r>
              <a:rPr lang="ru-RU" sz="1600" b="1"/>
              <a:t>)</a:t>
            </a:r>
            <a:r>
              <a:rPr lang="ru-RU" sz="1600"/>
              <a:t> — это </a:t>
            </a:r>
            <a:r>
              <a:rPr lang="ru-RU" sz="1600"/>
              <a:t>базовый </a:t>
            </a:r>
            <a:r>
              <a:rPr lang="ru-RU" sz="1600"/>
              <a:t>вариант, чтобы механически убрать из раны гной, некротические массы, остатки старых повязок. Некоторые антисептики тоже применяют, но с осторожностью:</a:t>
            </a:r>
            <a:endParaRPr/>
          </a:p>
          <a:p>
            <a:pPr lvl="1">
              <a:defRPr/>
            </a:pPr>
            <a:r>
              <a:rPr lang="ru-RU" sz="1600" b="1"/>
              <a:t>Повидон-йод</a:t>
            </a:r>
            <a:r>
              <a:rPr lang="ru-RU" sz="1600"/>
              <a:t> (например, «</a:t>
            </a:r>
            <a:r>
              <a:rPr lang="ru-RU" sz="1600"/>
              <a:t>Бетадин</a:t>
            </a:r>
            <a:r>
              <a:rPr lang="ru-RU" sz="1600"/>
              <a:t>») — активен против бактерий, грибов и некоторых вирусов. </a:t>
            </a:r>
            <a:r>
              <a:rPr lang="ru-RU" sz="1600"/>
              <a:t>В неразбавленном </a:t>
            </a:r>
            <a:r>
              <a:rPr lang="ru-RU" sz="1600"/>
              <a:t>виде его используют только для смазывания язвы, а для промывания или дренажа нужно сильно разводить. </a:t>
            </a:r>
            <a:endParaRPr/>
          </a:p>
          <a:p>
            <a:pPr lvl="1">
              <a:defRPr/>
            </a:pPr>
            <a:r>
              <a:rPr lang="ru-RU" sz="1600" b="1"/>
              <a:t>Хлоргексидин</a:t>
            </a:r>
            <a:r>
              <a:rPr lang="ru-RU" sz="1600"/>
              <a:t> (обычно 0,05% водный раствор) — эффективен против многих бактерий. </a:t>
            </a:r>
            <a:r>
              <a:rPr lang="ru-RU" sz="1600"/>
              <a:t>В присутствии </a:t>
            </a:r>
            <a:r>
              <a:rPr lang="ru-RU" sz="1600"/>
              <a:t>гноя или крови его активность резко падает, поэтому при инфицированных ранах промывания могут потребоваться чаще (2–3 раза в день). </a:t>
            </a:r>
            <a:endParaRPr/>
          </a:p>
          <a:p>
            <a:pPr lvl="1">
              <a:defRPr/>
            </a:pPr>
            <a:r>
              <a:rPr lang="ru-RU" sz="1600" b="1"/>
              <a:t>Мирамистин</a:t>
            </a:r>
            <a:r>
              <a:rPr lang="ru-RU" sz="1600"/>
              <a:t> (0,01%) — обладает выраженным </a:t>
            </a:r>
            <a:r>
              <a:rPr lang="ru-RU" sz="1600"/>
              <a:t>антимикробным</a:t>
            </a:r>
            <a:r>
              <a:rPr lang="ru-RU" sz="1600"/>
              <a:t> действием, при этом обычно не вызывает местных аллергических реакций. Его можно использовать и для промывания глубоких полостей, и пропитывать им повязки. </a:t>
            </a:r>
            <a:endParaRPr lang="ru-RU" sz="1600"/>
          </a:p>
          <a:p>
            <a:pPr lvl="1">
              <a:defRPr/>
            </a:pPr>
            <a:r>
              <a:rPr lang="ru-RU" sz="1600"/>
              <a:t>С </a:t>
            </a:r>
            <a:r>
              <a:rPr lang="ru-RU" sz="1600" b="1"/>
              <a:t>осторожностью также применяют</a:t>
            </a:r>
            <a:endParaRPr lang="ru-RU" sz="1600"/>
          </a:p>
          <a:p>
            <a:pPr lvl="1">
              <a:defRPr/>
            </a:pPr>
            <a:r>
              <a:rPr lang="ru-RU" sz="1600"/>
              <a:t>Спиртовые </a:t>
            </a:r>
            <a:r>
              <a:rPr lang="ru-RU" sz="1600"/>
              <a:t>антисептики, бриллиантовый зелёный и крепкий раствор перманганата калия могут вызывать химический ожог, замедлять заживление или даже углублять раневой дефект. Перекись водорода тоже стоит использовать ограниченно: при частом применении она оказывает цитотоксическое действие на грануляционную ткань.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 bwMode="auto"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ЦЕЛЕВАЯ АУДИТОРИЯ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grpSp>
        <p:nvGrpSpPr>
          <p:cNvPr id="135" name="Google Shape;135;p15"/>
          <p:cNvGrpSpPr/>
          <p:nvPr/>
        </p:nvGrpSpPr>
        <p:grpSpPr bwMode="auto"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36" name="Google Shape;136;p15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37" name="Google Shape;137;p15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44" name="Google Shape;144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50" name="Google Shape;150;p15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51" name="Google Shape;151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157" name="Google Shape;157;p15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5"/>
          <p:cNvSpPr/>
          <p:nvPr/>
        </p:nvSpPr>
        <p:spPr bwMode="auto">
          <a:xfrm>
            <a:off x="4828889" y="467374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5"/>
          <p:cNvSpPr/>
          <p:nvPr/>
        </p:nvSpPr>
        <p:spPr bwMode="auto">
          <a:xfrm>
            <a:off x="4955498" y="410331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sz="250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</a:rPr>
              <a:t>Аналоги</a:t>
            </a:r>
            <a:endParaRPr sz="70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25082" y="1291526"/>
            <a:ext cx="116339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Для </a:t>
            </a:r>
            <a:r>
              <a:rPr lang="ru-RU" b="1"/>
              <a:t>борьбы с инфекцией.</a:t>
            </a:r>
            <a:r>
              <a:rPr lang="ru-RU"/>
              <a:t> Если есть признаки бактериального воспаления, врач может назначить мази с антибактериальным компонентом. Например:</a:t>
            </a:r>
            <a:endParaRPr/>
          </a:p>
          <a:p>
            <a:pPr lvl="1">
              <a:defRPr/>
            </a:pPr>
            <a:r>
              <a:rPr lang="ru-RU" b="1"/>
              <a:t>«</a:t>
            </a:r>
            <a:r>
              <a:rPr lang="ru-RU" b="1"/>
              <a:t>Левомеколь</a:t>
            </a:r>
            <a:r>
              <a:rPr lang="ru-RU" b="1"/>
              <a:t>»</a:t>
            </a:r>
            <a:r>
              <a:rPr lang="ru-RU"/>
              <a:t> (</a:t>
            </a:r>
            <a:r>
              <a:rPr lang="ru-RU"/>
              <a:t>хлорамфеникол</a:t>
            </a:r>
            <a:r>
              <a:rPr lang="ru-RU"/>
              <a:t> + </a:t>
            </a:r>
            <a:r>
              <a:rPr lang="ru-RU"/>
              <a:t>диоксометилтетрагидропиримидин</a:t>
            </a:r>
            <a:r>
              <a:rPr lang="ru-RU"/>
              <a:t>) — сочетает </a:t>
            </a:r>
            <a:r>
              <a:rPr lang="ru-RU"/>
              <a:t>антимикробное</a:t>
            </a:r>
            <a:r>
              <a:rPr lang="ru-RU"/>
              <a:t> и ранозаживляющее действие. </a:t>
            </a:r>
            <a:endParaRPr lang="ru-RU"/>
          </a:p>
          <a:p>
            <a:pPr lvl="1">
              <a:defRPr/>
            </a:pPr>
            <a:endParaRPr lang="ru-RU"/>
          </a:p>
          <a:p>
            <a:pPr lvl="1">
              <a:defRPr/>
            </a:pPr>
            <a:r>
              <a:rPr lang="ru-RU" b="1"/>
              <a:t>«</a:t>
            </a:r>
            <a:r>
              <a:rPr lang="ru-RU" b="1"/>
              <a:t>Офломелид</a:t>
            </a:r>
            <a:r>
              <a:rPr lang="ru-RU" b="1"/>
              <a:t>»</a:t>
            </a:r>
            <a:r>
              <a:rPr lang="ru-RU"/>
              <a:t> (</a:t>
            </a:r>
            <a:r>
              <a:rPr lang="ru-RU"/>
              <a:t>офлоксацин</a:t>
            </a:r>
            <a:r>
              <a:rPr lang="ru-RU"/>
              <a:t> + </a:t>
            </a:r>
            <a:r>
              <a:rPr lang="ru-RU"/>
              <a:t>диоксометилтетрагидропиримидин</a:t>
            </a:r>
            <a:r>
              <a:rPr lang="ru-RU"/>
              <a:t> + </a:t>
            </a:r>
            <a:r>
              <a:rPr lang="ru-RU"/>
              <a:t>лидокаин</a:t>
            </a:r>
            <a:r>
              <a:rPr lang="ru-RU"/>
              <a:t>) — тоже применяется при инфицированных ранах</a:t>
            </a:r>
            <a:r>
              <a:rPr lang="ru-RU"/>
              <a:t>.</a:t>
            </a:r>
            <a:endParaRPr/>
          </a:p>
          <a:p>
            <a:pPr lvl="1">
              <a:defRPr/>
            </a:pPr>
            <a:endParaRPr lang="ru-RU"/>
          </a:p>
          <a:p>
            <a:pPr lvl="1">
              <a:defRPr/>
            </a:pPr>
            <a:r>
              <a:rPr lang="ru-RU" b="1"/>
              <a:t>«</a:t>
            </a:r>
            <a:r>
              <a:rPr lang="ru-RU" b="1"/>
              <a:t>Сульфаргин</a:t>
            </a:r>
            <a:r>
              <a:rPr lang="ru-RU" b="1"/>
              <a:t>»</a:t>
            </a:r>
            <a:r>
              <a:rPr lang="ru-RU"/>
              <a:t> (</a:t>
            </a:r>
            <a:r>
              <a:rPr lang="ru-RU"/>
              <a:t>сульфадиазин</a:t>
            </a:r>
            <a:r>
              <a:rPr lang="ru-RU"/>
              <a:t> серебра) — эффективен при инфицированных ранах, в том числе при трофических язвах</a:t>
            </a:r>
            <a:r>
              <a:rPr lang="ru-RU"/>
              <a:t>.</a:t>
            </a:r>
            <a:endParaRPr/>
          </a:p>
          <a:p>
            <a:pPr lvl="1">
              <a:defRPr/>
            </a:pPr>
            <a:endParaRPr lang="ru-RU"/>
          </a:p>
          <a:p>
            <a:pPr>
              <a:defRPr/>
            </a:pPr>
            <a:r>
              <a:rPr lang="ru-RU" b="1"/>
              <a:t>Для стимуляции заживления.</a:t>
            </a:r>
            <a:r>
              <a:rPr lang="ru-RU"/>
              <a:t> Когда острая инфекция под контролем, в ход идут средства, которые ускоряют регенерацию:</a:t>
            </a:r>
            <a:endParaRPr/>
          </a:p>
          <a:p>
            <a:pPr lvl="1">
              <a:defRPr/>
            </a:pPr>
            <a:r>
              <a:rPr lang="ru-RU" b="1"/>
              <a:t>«</a:t>
            </a:r>
            <a:r>
              <a:rPr lang="ru-RU" b="1"/>
              <a:t>Бепантен</a:t>
            </a:r>
            <a:r>
              <a:rPr lang="ru-RU" b="1"/>
              <a:t>»</a:t>
            </a:r>
            <a:r>
              <a:rPr lang="ru-RU"/>
              <a:t> (</a:t>
            </a:r>
            <a:r>
              <a:rPr lang="ru-RU"/>
              <a:t>декспантенол</a:t>
            </a:r>
            <a:r>
              <a:rPr lang="ru-RU"/>
              <a:t>) — способствует восстановлению кожи, смягчает, помогает при микроповреждениях. </a:t>
            </a:r>
            <a:endParaRPr lang="ru-RU"/>
          </a:p>
          <a:p>
            <a:pPr lvl="1">
              <a:defRPr/>
            </a:pPr>
            <a:endParaRPr lang="ru-RU"/>
          </a:p>
          <a:p>
            <a:pPr lvl="1">
              <a:defRPr/>
            </a:pPr>
            <a:r>
              <a:rPr lang="ru-RU" b="1"/>
              <a:t>Мазь с </a:t>
            </a:r>
            <a:r>
              <a:rPr lang="ru-RU" b="1"/>
              <a:t>метилурацилом</a:t>
            </a:r>
            <a:r>
              <a:rPr lang="ru-RU"/>
              <a:t> — стимулирует </a:t>
            </a:r>
            <a:r>
              <a:rPr lang="ru-RU"/>
              <a:t>репаративные</a:t>
            </a:r>
            <a:r>
              <a:rPr lang="ru-RU"/>
              <a:t> процессы в ране. </a:t>
            </a:r>
            <a:endParaRPr/>
          </a:p>
          <a:p>
            <a:pPr lvl="1">
              <a:defRPr/>
            </a:pPr>
            <a:r>
              <a:rPr lang="ru-RU"/>
              <a:t>Иногда используют </a:t>
            </a:r>
            <a:r>
              <a:rPr lang="ru-RU" b="1"/>
              <a:t>протеолитические ферменты</a:t>
            </a:r>
            <a:r>
              <a:rPr lang="ru-RU"/>
              <a:t> (трипсин, химотрипсин) или специальные мази (например, «</a:t>
            </a:r>
            <a:r>
              <a:rPr lang="ru-RU"/>
              <a:t>Ируксол</a:t>
            </a:r>
            <a:r>
              <a:rPr lang="ru-RU"/>
              <a:t>») — они помогают расщеплять и удалять некротические массы, очищая рану. </a:t>
            </a:r>
            <a:r>
              <a:rPr lang="ru-RU"/>
              <a:t>lvrach.ru</a:t>
            </a:r>
            <a:r>
              <a:rPr lang="ru-RU"/>
              <a:t> +1</a:t>
            </a:r>
            <a:endParaRPr/>
          </a:p>
          <a:p>
            <a:pPr>
              <a:defRPr/>
            </a:pPr>
            <a:r>
              <a:rPr lang="ru-RU" b="1"/>
              <a:t>Для защиты окружающей кожи.</a:t>
            </a:r>
            <a:r>
              <a:rPr lang="ru-RU"/>
              <a:t> Отделяемое из язвы может раздражать кожу вокруг, вызывая дерматит. Поэтому иногда тонким слоем наносят </a:t>
            </a:r>
            <a:r>
              <a:rPr lang="ru-RU" b="1"/>
              <a:t>пасту с оксидом цинка</a:t>
            </a:r>
            <a:r>
              <a:rPr lang="ru-RU"/>
              <a:t> — она создаёт механический барьер и обладает лёгким антисептическим действием. </a:t>
            </a:r>
            <a:endParaRPr/>
          </a:p>
          <a:p>
            <a:pPr>
              <a:defRPr/>
            </a:pPr>
            <a:r>
              <a:rPr lang="ru-RU" b="1"/>
              <a:t>Современные раневые покрытия.</a:t>
            </a:r>
            <a:r>
              <a:rPr lang="ru-RU"/>
              <a:t> Это не совсем «мазь», но важная часть местного лечения. В зависимости от фазы заживления и количества экссудата врач может назначить гидроколлоидные, </a:t>
            </a:r>
            <a:r>
              <a:rPr lang="ru-RU"/>
              <a:t>гидрогелевые</a:t>
            </a:r>
            <a:r>
              <a:rPr lang="ru-RU"/>
              <a:t> повязки, </a:t>
            </a:r>
            <a:r>
              <a:rPr lang="ru-RU"/>
              <a:t>альгинаты</a:t>
            </a:r>
            <a:r>
              <a:rPr lang="ru-RU"/>
              <a:t>, </a:t>
            </a:r>
            <a:r>
              <a:rPr lang="ru-RU"/>
              <a:t>коллагеновые</a:t>
            </a:r>
            <a:r>
              <a:rPr lang="ru-RU"/>
              <a:t> губки или сорбенты (</a:t>
            </a:r>
            <a:r>
              <a:rPr lang="ru-RU"/>
              <a:t>пенополиуретан</a:t>
            </a:r>
            <a:r>
              <a:rPr lang="ru-RU"/>
              <a:t>, гидрофильные материалы). Их задача — создать оптимальную влажную среду для заживления, контролировать уровень влажности, впитывать избыточное отделяемое и при необходимости доставлять лекарственные вещества. Иногда применяют и </a:t>
            </a:r>
            <a:r>
              <a:rPr lang="ru-RU"/>
              <a:t>вакуум-ассоциированную</a:t>
            </a:r>
            <a:r>
              <a:rPr lang="ru-RU"/>
              <a:t> терапию (ВАКТ) — удаление экссудата за счёт отрицательного давления. 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/>
          <p:nvPr/>
        </p:nvSpPr>
        <p:spPr bwMode="auto">
          <a:xfrm>
            <a:off x="8063553" y="8250"/>
            <a:ext cx="4128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2" name="Google Shape;172;p16"/>
          <p:cNvSpPr txBox="1"/>
          <p:nvPr/>
        </p:nvSpPr>
        <p:spPr bwMode="auto">
          <a:xfrm>
            <a:off x="227437" y="183230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СВЕДЕНИЯ О </a:t>
            </a: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ПРОЕКТЕ/ИНИЦИАТИВЕ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175" name="Google Shape;175;p16"/>
          <p:cNvSpPr/>
          <p:nvPr/>
        </p:nvSpPr>
        <p:spPr bwMode="auto">
          <a:xfrm>
            <a:off x="379827" y="2261383"/>
            <a:ext cx="3359946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Преимущества: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176" name="Google Shape;176;p16"/>
          <p:cNvGrpSpPr/>
          <p:nvPr/>
        </p:nvGrpSpPr>
        <p:grpSpPr bwMode="auto">
          <a:xfrm rot="5400000">
            <a:off x="11000087" y="5729365"/>
            <a:ext cx="553723" cy="1197835"/>
            <a:chOff x="5936974" y="1934817"/>
            <a:chExt cx="796036" cy="1722017"/>
          </a:xfrm>
        </p:grpSpPr>
        <p:grpSp>
          <p:nvGrpSpPr>
            <p:cNvPr id="177" name="Google Shape;177;p16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78" name="Google Shape;178;p16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84" name="Google Shape;184;p16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85" name="Google Shape;185;p16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91" name="Google Shape;191;p16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92" name="Google Shape;192;p16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200" name="Google Shape;200;p16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5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1" name="Google Shape;201;p16"/>
          <p:cNvSpPr/>
          <p:nvPr/>
        </p:nvSpPr>
        <p:spPr bwMode="auto">
          <a:xfrm>
            <a:off x="295422" y="618979"/>
            <a:ext cx="7326666" cy="1496297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Аэрозоль с  ЭКЗОСОМАМИ 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и антибактериальным компонентом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(</a:t>
            </a: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левомицетин</a:t>
            </a: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)</a:t>
            </a:r>
            <a:endParaRPr sz="2400">
              <a:solidFill>
                <a:schemeClr val="dk1"/>
              </a:solidFill>
              <a:latin typeface="Times New Roman"/>
              <a:ea typeface="Alegreya Sans"/>
              <a:cs typeface="Times New Roman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37625" y="2827606"/>
            <a:ext cx="8046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/>
              <a:t>Атравматичность</a:t>
            </a:r>
            <a:r>
              <a:rPr lang="ru-RU" sz="1600" b="1"/>
              <a:t> и отсутствие прямого контакта.</a:t>
            </a:r>
            <a:r>
              <a:rPr lang="ru-RU" sz="1600"/>
              <a:t> При распылении лекарство не касается раны руками или инструментами. Это снижает риск дополнительного механического повреждения нежных тканей (что особенно важно при </a:t>
            </a:r>
            <a:r>
              <a:rPr lang="ru-RU" sz="1600"/>
              <a:t>нейропатии</a:t>
            </a:r>
            <a:r>
              <a:rPr lang="ru-RU" sz="1600"/>
              <a:t>, когда пациент может не чувствовать боли) и минимизирует риск занесения инфекции при нанесении. </a:t>
            </a:r>
            <a:endParaRPr/>
          </a:p>
          <a:p>
            <a:pPr>
              <a:defRPr/>
            </a:pPr>
            <a:r>
              <a:rPr lang="ru-RU" sz="1600" b="1"/>
              <a:t>Равномерное распределение и проникновение.</a:t>
            </a:r>
            <a:r>
              <a:rPr lang="ru-RU" sz="1600"/>
              <a:t> Частицы аэрозоля мелкодисперсные (1–5 мкм), поэтому они хорошо проникают в труднодоступные места: в глубокие раневые каналы, «карманы», под края язвы, куда мази или растворы могут не достать. Это обеспечивает более полную обработку дефекта. </a:t>
            </a:r>
            <a:endParaRPr/>
          </a:p>
          <a:p>
            <a:pPr>
              <a:defRPr/>
            </a:pPr>
            <a:r>
              <a:rPr lang="ru-RU" sz="1600" b="1"/>
              <a:t>Возможность создания специальных форм.</a:t>
            </a:r>
            <a:r>
              <a:rPr lang="ru-RU" sz="1600"/>
              <a:t> Часто используют </a:t>
            </a:r>
            <a:r>
              <a:rPr lang="ru-RU" sz="1600" b="1"/>
              <a:t>пенообразующие</a:t>
            </a:r>
            <a:r>
              <a:rPr lang="ru-RU" sz="1600"/>
              <a:t> аэрозоли. Пена не только заполняет объём раны, но и создаёт барьер, защищающий от вторичного инфицирования, при этом не вызывает «парникового эффекта» (не нарушает газообмен и не провоцирует мацерацию тканей). В одну формулу можно комбинировать разные активные компоненты — например, </a:t>
            </a:r>
            <a:r>
              <a:rPr lang="ru-RU" sz="1600"/>
              <a:t>антимикробный</a:t>
            </a:r>
            <a:r>
              <a:rPr lang="ru-RU" sz="1600"/>
              <a:t> агент, анестетик (для уменьшения боли при нанесении) и стимулятор регенерации. </a:t>
            </a:r>
            <a:endParaRPr/>
          </a:p>
          <a:p>
            <a:pPr>
              <a:defRPr/>
            </a:pPr>
            <a:r>
              <a:rPr lang="ru-RU"/>
              <a:t> 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141407" y="1181686"/>
            <a:ext cx="3881780" cy="3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/>
          <p:nvPr/>
        </p:nvSpPr>
        <p:spPr bwMode="auto">
          <a:xfrm>
            <a:off x="8063553" y="8250"/>
            <a:ext cx="4128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2" name="Google Shape;172;p16"/>
          <p:cNvSpPr txBox="1"/>
          <p:nvPr/>
        </p:nvSpPr>
        <p:spPr bwMode="auto"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СВЕДЕНИЯ О </a:t>
            </a: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ПРОЕКТЕ/ИНИЦИАТИВЕ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175" name="Google Shape;175;p16"/>
          <p:cNvSpPr/>
          <p:nvPr/>
        </p:nvSpPr>
        <p:spPr bwMode="auto">
          <a:xfrm>
            <a:off x="414158" y="2387992"/>
            <a:ext cx="3114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Преимущества: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2" name="Google Shape;176;p16"/>
          <p:cNvGrpSpPr/>
          <p:nvPr/>
        </p:nvGrpSpPr>
        <p:grpSpPr bwMode="auto">
          <a:xfrm rot="5400000">
            <a:off x="11000087" y="5729365"/>
            <a:ext cx="553723" cy="1197835"/>
            <a:chOff x="5936974" y="1934817"/>
            <a:chExt cx="796036" cy="1722017"/>
          </a:xfrm>
        </p:grpSpPr>
        <p:grpSp>
          <p:nvGrpSpPr>
            <p:cNvPr id="3" name="Google Shape;177;p16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78" name="Google Shape;178;p16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" name="Google Shape;184;p16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85" name="Google Shape;185;p16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5" name="Google Shape;191;p16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92" name="Google Shape;192;p16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200" name="Google Shape;200;p16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5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1" name="Google Shape;201;p16"/>
          <p:cNvSpPr/>
          <p:nvPr/>
        </p:nvSpPr>
        <p:spPr bwMode="auto">
          <a:xfrm>
            <a:off x="414181" y="731520"/>
            <a:ext cx="7123500" cy="1496297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Аэрозоль с  ЭКЗОСОМАМИ 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и антибактериальным компонентом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(</a:t>
            </a: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левомицетин</a:t>
            </a:r>
            <a:r>
              <a:rPr lang="ru-RU" sz="2400">
                <a:solidFill>
                  <a:schemeClr val="dk1"/>
                </a:solidFill>
                <a:latin typeface="Times New Roman"/>
                <a:ea typeface="Alegreya Sans"/>
                <a:cs typeface="Times New Roman"/>
              </a:rPr>
              <a:t>)</a:t>
            </a:r>
            <a:endParaRPr sz="2400">
              <a:solidFill>
                <a:schemeClr val="dk1"/>
              </a:solidFill>
              <a:latin typeface="Times New Roman"/>
              <a:ea typeface="Alegreya Sans"/>
              <a:cs typeface="Times New Roman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436100" y="3213117"/>
            <a:ext cx="6485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/>
              <a:t>Быстрота </a:t>
            </a:r>
            <a:r>
              <a:rPr lang="ru-RU" sz="1600" b="1"/>
              <a:t>обработки.</a:t>
            </a:r>
            <a:r>
              <a:rPr lang="ru-RU" sz="1600"/>
              <a:t> Это особенно ценно в ситуациях, когда нужно оперативно оказать помощь, или при </a:t>
            </a:r>
            <a:r>
              <a:rPr lang="ru-RU" sz="1600"/>
              <a:t>большом количестве пациентов</a:t>
            </a:r>
            <a:r>
              <a:rPr lang="ru-RU" sz="1600"/>
              <a:t>. </a:t>
            </a:r>
            <a:endParaRPr/>
          </a:p>
          <a:p>
            <a:pPr>
              <a:defRPr/>
            </a:pPr>
            <a:r>
              <a:rPr lang="ru-RU" sz="1600" b="1"/>
              <a:t>Удобство для пациента.</a:t>
            </a:r>
            <a:r>
              <a:rPr lang="ru-RU" sz="1600"/>
              <a:t> Нанести аэрозоль часто проще, чем вручную распределять мазь по сложной, возможно, болезненной или ограниченной в подвижности поверхности стопы. Это повышает приверженность лечению. </a:t>
            </a:r>
            <a:endParaRPr/>
          </a:p>
          <a:p>
            <a:pPr>
              <a:defRPr/>
            </a:pPr>
            <a:r>
              <a:rPr lang="ru-RU" sz="1600" b="1"/>
              <a:t>Контроль стерильности.</a:t>
            </a:r>
            <a:r>
              <a:rPr lang="ru-RU" sz="1600"/>
              <a:t> Баллон с аэрозолем изначально стерилен, и пока упаковка не вскрыта, риск контаминации (загрязнения) препарата минимален. </a:t>
            </a:r>
            <a:endParaRPr lang="ru-RU" sz="1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183613" y="1885072"/>
            <a:ext cx="3825508" cy="38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/>
          <p:nvPr/>
        </p:nvSpPr>
        <p:spPr bwMode="auto">
          <a:xfrm>
            <a:off x="11563642" y="8250"/>
            <a:ext cx="6283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8" name="Google Shape;248;p18"/>
          <p:cNvSpPr txBox="1"/>
          <p:nvPr/>
        </p:nvSpPr>
        <p:spPr bwMode="auto"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ЦЕЛИ И ЗАДАЧИ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249" name="Google Shape;249;p18"/>
          <p:cNvSpPr/>
          <p:nvPr/>
        </p:nvSpPr>
        <p:spPr bwMode="auto">
          <a:xfrm>
            <a:off x="428250" y="969175"/>
            <a:ext cx="882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50" name="Google Shape;250;p18"/>
          <p:cNvSpPr txBox="1"/>
          <p:nvPr/>
        </p:nvSpPr>
        <p:spPr bwMode="auto">
          <a:xfrm>
            <a:off x="540300" y="1027675"/>
            <a:ext cx="658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Цель</a:t>
            </a:r>
            <a:r>
              <a:rPr lang="ru-RU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251" name="Google Shape;251;p18"/>
          <p:cNvSpPr/>
          <p:nvPr/>
        </p:nvSpPr>
        <p:spPr bwMode="auto">
          <a:xfrm>
            <a:off x="456361" y="2584939"/>
            <a:ext cx="11100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Задачи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252" name="Google Shape;252;p18"/>
          <p:cNvGrpSpPr/>
          <p:nvPr/>
        </p:nvGrpSpPr>
        <p:grpSpPr bwMode="auto">
          <a:xfrm rot="5400000">
            <a:off x="11087737" y="5743590"/>
            <a:ext cx="553723" cy="1197835"/>
            <a:chOff x="5936974" y="1934817"/>
            <a:chExt cx="796036" cy="1722017"/>
          </a:xfrm>
        </p:grpSpPr>
        <p:grpSp>
          <p:nvGrpSpPr>
            <p:cNvPr id="253" name="Google Shape;253;p18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54" name="Google Shape;254;p18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61" name="Google Shape;261;p18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67" name="Google Shape;267;p18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68" name="Google Shape;268;p18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275" name="Google Shape;275;p18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7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6" name="Google Shape;276;p18"/>
          <p:cNvSpPr/>
          <p:nvPr/>
        </p:nvSpPr>
        <p:spPr bwMode="auto">
          <a:xfrm>
            <a:off x="428250" y="1542325"/>
            <a:ext cx="10446076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800"/>
              <a:t>Создание   </a:t>
            </a:r>
            <a:r>
              <a:rPr lang="ru-RU" sz="1800"/>
              <a:t>аэрозольной формы (не геля/мази), содержащей </a:t>
            </a:r>
            <a:r>
              <a:rPr lang="ru-RU" sz="1800"/>
              <a:t>экзосомы</a:t>
            </a:r>
            <a:r>
              <a:rPr lang="ru-RU" sz="1800"/>
              <a:t> и </a:t>
            </a:r>
            <a:r>
              <a:rPr lang="ru-RU" sz="1800"/>
              <a:t>левомицетин</a:t>
            </a:r>
            <a:r>
              <a:rPr lang="ru-RU" sz="1800"/>
              <a:t>; фокус на обосновании состава и технологии, достаточном для перехода к доклиническим исследованиям.</a:t>
            </a: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17341" y="3162963"/>
            <a:ext cx="10921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/>
              <a:t>Изучить потребность потребителя, целевой группы в аэрозольной форме препарата. </a:t>
            </a:r>
            <a:endParaRPr/>
          </a:p>
          <a:p>
            <a:pPr>
              <a:defRPr/>
            </a:pPr>
            <a:r>
              <a:rPr lang="ru-RU" sz="1800"/>
              <a:t>Провести серию </a:t>
            </a:r>
            <a:r>
              <a:rPr lang="ru-RU" sz="1800"/>
              <a:t>тестов </a:t>
            </a:r>
            <a:r>
              <a:rPr lang="ru-RU" sz="1800"/>
              <a:t>in</a:t>
            </a:r>
            <a:r>
              <a:rPr lang="ru-RU" sz="1800"/>
              <a:t> </a:t>
            </a:r>
            <a:r>
              <a:rPr lang="ru-RU" sz="1800"/>
              <a:t>vitro</a:t>
            </a:r>
            <a:r>
              <a:rPr lang="ru-RU" sz="1800"/>
              <a:t> (</a:t>
            </a:r>
            <a:r>
              <a:rPr lang="ru-RU" sz="1800"/>
              <a:t>антимикробная</a:t>
            </a:r>
            <a:r>
              <a:rPr lang="ru-RU" sz="1800"/>
              <a:t> активность против типичных возбудителей ран СДС, </a:t>
            </a:r>
            <a:r>
              <a:rPr lang="ru-RU" sz="1800"/>
              <a:t>цитотоксичность</a:t>
            </a:r>
            <a:r>
              <a:rPr lang="ru-RU" sz="1800"/>
              <a:t> на культурах клеток кожи/фибробластов), отчёт с диапазонами концентраций и обоснованием выбора</a:t>
            </a:r>
            <a:r>
              <a:rPr lang="ru-RU" sz="1800"/>
              <a:t>.</a:t>
            </a:r>
            <a:endParaRPr/>
          </a:p>
          <a:p>
            <a:pPr>
              <a:defRPr/>
            </a:pPr>
            <a:r>
              <a:rPr lang="ru-RU" sz="1800" b="1"/>
              <a:t> </a:t>
            </a:r>
            <a:r>
              <a:rPr lang="ru-RU" sz="1800"/>
              <a:t>Разработать рецептуру и подобрать </a:t>
            </a:r>
            <a:r>
              <a:rPr lang="ru-RU" sz="1800"/>
              <a:t>пропеллент</a:t>
            </a:r>
            <a:r>
              <a:rPr lang="ru-RU" sz="1800"/>
              <a:t>/носитель для аэрозоля, обеспечивающие равномерное распределение и стабильность </a:t>
            </a:r>
            <a:r>
              <a:rPr lang="ru-RU" sz="1800"/>
              <a:t>экзосом</a:t>
            </a:r>
            <a:r>
              <a:rPr lang="ru-RU" sz="1800"/>
              <a:t> и </a:t>
            </a:r>
            <a:r>
              <a:rPr lang="ru-RU" sz="1800"/>
              <a:t>левомицетина</a:t>
            </a:r>
            <a:r>
              <a:rPr lang="ru-RU" sz="1800"/>
              <a:t>.</a:t>
            </a:r>
            <a:endParaRPr lang="ru-RU" sz="1800"/>
          </a:p>
          <a:p>
            <a:pPr>
              <a:defRPr/>
            </a:pPr>
            <a:r>
              <a:rPr lang="ru-RU" sz="1800"/>
              <a:t>Изучить размер </a:t>
            </a:r>
            <a:r>
              <a:rPr lang="ru-RU" sz="1800"/>
              <a:t>частиц аэрозоля (лазерная дифракция/динамическое рассеяние света), распределение </a:t>
            </a:r>
            <a:r>
              <a:rPr lang="ru-RU" sz="1800"/>
              <a:t>экзосом</a:t>
            </a:r>
            <a:r>
              <a:rPr lang="ru-RU" sz="1800"/>
              <a:t> (</a:t>
            </a:r>
            <a:r>
              <a:rPr lang="ru-RU" sz="1800"/>
              <a:t>наночастицы</a:t>
            </a:r>
            <a:r>
              <a:rPr lang="ru-RU" sz="1800"/>
              <a:t>) до и после распыления, содержание </a:t>
            </a:r>
            <a:r>
              <a:rPr lang="ru-RU" sz="1800"/>
              <a:t>левомицетина</a:t>
            </a:r>
            <a:r>
              <a:rPr lang="ru-RU" sz="1800"/>
              <a:t> </a:t>
            </a:r>
            <a:r>
              <a:rPr lang="ru-RU" sz="1800"/>
              <a:t>отсутствие </a:t>
            </a:r>
            <a:r>
              <a:rPr lang="ru-RU" sz="1800"/>
              <a:t>агрегации </a:t>
            </a:r>
            <a:r>
              <a:rPr lang="ru-RU" sz="1800"/>
              <a:t>экзосом</a:t>
            </a:r>
            <a:r>
              <a:rPr lang="ru-RU" sz="1800"/>
              <a:t> (электронная/</a:t>
            </a:r>
            <a:r>
              <a:rPr lang="ru-RU" sz="1800"/>
              <a:t>криомикроскопия</a:t>
            </a:r>
            <a:r>
              <a:rPr lang="ru-RU" sz="1800"/>
              <a:t> по необходимости).</a:t>
            </a:r>
            <a:endParaRPr/>
          </a:p>
          <a:p>
            <a:pPr>
              <a:defRPr/>
            </a:pPr>
            <a:r>
              <a:rPr lang="ru-RU" sz="1800"/>
              <a:t>Изучить стабильность </a:t>
            </a:r>
            <a:r>
              <a:rPr lang="ru-RU" sz="1800"/>
              <a:t>биоактивных компонентов критична для терапевтического эффекта; форма аэрозоля должна сохранять свойства </a:t>
            </a:r>
            <a:r>
              <a:rPr lang="ru-RU" sz="1800"/>
              <a:t>экзосом</a:t>
            </a:r>
            <a:r>
              <a:rPr lang="ru-RU" sz="1800"/>
              <a:t>.</a:t>
            </a:r>
            <a:endParaRPr/>
          </a:p>
          <a:p>
            <a:pPr>
              <a:defRPr/>
            </a:pPr>
            <a:endParaRPr lang="ru-RU" sz="1800"/>
          </a:p>
          <a:p>
            <a:pPr>
              <a:defRPr/>
            </a:pPr>
            <a:endParaRPr lang="ru-RU" sz="1800"/>
          </a:p>
          <a:p>
            <a:pPr>
              <a:defRPr/>
            </a:pPr>
            <a:endParaRPr lang="ru-RU" sz="1800"/>
          </a:p>
          <a:p>
            <a:pPr>
              <a:defRPr/>
            </a:pPr>
            <a:endParaRPr lang="ru-RU" sz="1800"/>
          </a:p>
          <a:p>
            <a:pPr>
              <a:defRPr/>
            </a:pP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/>
        </p:nvSpPr>
        <p:spPr bwMode="auto">
          <a:xfrm>
            <a:off x="9791114" y="0"/>
            <a:ext cx="24008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3" name="Google Shape;283;p19"/>
          <p:cNvSpPr txBox="1"/>
          <p:nvPr/>
        </p:nvSpPr>
        <p:spPr bwMode="auto"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ПОТРЕБИТЕЛИ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284" name="Google Shape;284;p19"/>
          <p:cNvSpPr/>
          <p:nvPr/>
        </p:nvSpPr>
        <p:spPr bwMode="auto">
          <a:xfrm>
            <a:off x="428249" y="826152"/>
            <a:ext cx="7674741" cy="14106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85" name="Google Shape;285;p19"/>
          <p:cNvSpPr txBox="1"/>
          <p:nvPr/>
        </p:nvSpPr>
        <p:spPr bwMode="auto">
          <a:xfrm>
            <a:off x="540300" y="1180075"/>
            <a:ext cx="3599400" cy="93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Потенциальные потребительские </a:t>
            </a: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сегменты – пациенты стационарного и амбулаторного звена.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286" name="Google Shape;286;p19"/>
          <p:cNvGrpSpPr/>
          <p:nvPr/>
        </p:nvGrpSpPr>
        <p:grpSpPr bwMode="auto">
          <a:xfrm rot="5400000">
            <a:off x="10931362" y="5644090"/>
            <a:ext cx="553723" cy="1197835"/>
            <a:chOff x="5936974" y="1934817"/>
            <a:chExt cx="796036" cy="1722017"/>
          </a:xfrm>
        </p:grpSpPr>
        <p:grpSp>
          <p:nvGrpSpPr>
            <p:cNvPr id="287" name="Google Shape;287;p19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88" name="Google Shape;288;p19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94" name="Google Shape;294;p19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95" name="Google Shape;295;p19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0" name="Google Shape;300;p19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01" name="Google Shape;301;p19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02" name="Google Shape;302;p19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3" name="Google Shape;303;p19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4" name="Google Shape;304;p19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5" name="Google Shape;305;p19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6" name="Google Shape;306;p19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7" name="Google Shape;307;p19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08" name="Google Shape;308;p19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8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9" name="Google Shape;309;p19"/>
          <p:cNvSpPr/>
          <p:nvPr/>
        </p:nvSpPr>
        <p:spPr bwMode="auto">
          <a:xfrm>
            <a:off x="582994" y="2693531"/>
            <a:ext cx="7182372" cy="3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ru-RU" b="1"/>
              <a:t>Средняя продолжительность лечения</a:t>
            </a:r>
            <a:r>
              <a:rPr lang="ru-RU"/>
              <a:t> пациентов с синдромом диабетической стопы зависит от нескольких ключевых факторов:</a:t>
            </a:r>
            <a:endParaRPr/>
          </a:p>
          <a:p>
            <a:pPr>
              <a:defRPr/>
            </a:pPr>
            <a:r>
              <a:rPr lang="ru-RU" b="1"/>
              <a:t>Степень компенсации диабета</a:t>
            </a:r>
            <a:r>
              <a:rPr lang="ru-RU"/>
              <a:t> существенно влияет на длительность лечения. При уровне </a:t>
            </a:r>
            <a:r>
              <a:rPr lang="ru-RU"/>
              <a:t>гликированного</a:t>
            </a:r>
            <a:r>
              <a:rPr lang="ru-RU"/>
              <a:t> гемоглобина (HbA1c) 12,6% срок госпитализации составляет около 17 дней для мужчин и 19 дней для женщин.</a:t>
            </a:r>
            <a:endParaRPr/>
          </a:p>
          <a:p>
            <a:pPr>
              <a:defRPr/>
            </a:pPr>
            <a:r>
              <a:rPr lang="ru-RU"/>
              <a:t>При повышенном уровне HbA1c (около 15,5%) длительность лечения значительно увеличивается:</a:t>
            </a:r>
            <a:endParaRPr/>
          </a:p>
          <a:p>
            <a:pPr lvl="1">
              <a:defRPr/>
            </a:pPr>
            <a:r>
              <a:rPr lang="ru-RU"/>
              <a:t>для мужчин - до 34,66 дней</a:t>
            </a:r>
            <a:endParaRPr/>
          </a:p>
          <a:p>
            <a:pPr lvl="1">
              <a:defRPr/>
            </a:pPr>
            <a:r>
              <a:rPr lang="ru-RU"/>
              <a:t>для женщин - до 31,42 дней</a:t>
            </a:r>
            <a:endParaRPr/>
          </a:p>
          <a:p>
            <a:pPr>
              <a:defRPr/>
            </a:pPr>
            <a:r>
              <a:rPr lang="ru-RU" b="1"/>
              <a:t>Антибактериальная терапия</a:t>
            </a:r>
            <a:r>
              <a:rPr lang="ru-RU"/>
              <a:t> имеет следующие временные рамки:</a:t>
            </a:r>
            <a:endParaRPr/>
          </a:p>
          <a:p>
            <a:pPr>
              <a:defRPr/>
            </a:pPr>
            <a:r>
              <a:rPr lang="ru-RU"/>
              <a:t>При легкой инфекции - около 1 недели</a:t>
            </a:r>
            <a:endParaRPr/>
          </a:p>
          <a:p>
            <a:pPr>
              <a:defRPr/>
            </a:pPr>
            <a:r>
              <a:rPr lang="ru-RU"/>
              <a:t>При средней и тяжелой инфекции - 2-3 недели</a:t>
            </a:r>
            <a:endParaRPr/>
          </a:p>
          <a:p>
            <a:pPr>
              <a:defRPr/>
            </a:pPr>
            <a:r>
              <a:rPr lang="ru-RU"/>
              <a:t>При остеомиелите - от 6 до 12 недель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pic>
        <p:nvPicPr>
          <p:cNvPr id="310" name="Google Shape;310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431359" y="1542319"/>
            <a:ext cx="3265580" cy="124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ВолгГМУ цвета">
      <a:dk1>
        <a:srgbClr val="000000"/>
      </a:dk1>
      <a:lt1>
        <a:sysClr val="window" lastClr="FFFFFF"/>
      </a:lt1>
      <a:dk2>
        <a:srgbClr val="278E80"/>
      </a:dk2>
      <a:lt2>
        <a:srgbClr val="E7E6E6"/>
      </a:lt2>
      <a:accent1>
        <a:srgbClr val="195B52"/>
      </a:accent1>
      <a:accent2>
        <a:srgbClr val="FFC000"/>
      </a:accent2>
      <a:accent3>
        <a:srgbClr val="A5A5A5"/>
      </a:accent3>
      <a:accent4>
        <a:srgbClr val="E5C78D"/>
      </a:accent4>
      <a:accent5>
        <a:srgbClr val="F8F3E7"/>
      </a:accent5>
      <a:accent6>
        <a:srgbClr val="32B8A5"/>
      </a:accent6>
      <a:hlink>
        <a:srgbClr val="DFA956"/>
      </a:hlink>
      <a:folHlink>
        <a:srgbClr val="C03B28"/>
      </a:folHlink>
    </a:clrScheme>
    <a:fontScheme name="Шрифты для презентаций">
      <a:majorFont>
        <a:latin typeface="Austin Cyr Extrabold"/>
        <a:ea typeface="Arial"/>
        <a:cs typeface="Arial"/>
      </a:majorFont>
      <a:minorFont>
        <a:latin typeface="Alegreya San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ВолгГМУ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8877"/>
      </a:accent1>
      <a:accent2>
        <a:srgbClr val="056256"/>
      </a:accent2>
      <a:accent3>
        <a:srgbClr val="E5C78C"/>
      </a:accent3>
      <a:accent4>
        <a:srgbClr val="FFF6E9"/>
      </a:accent4>
      <a:accent5>
        <a:srgbClr val="CC0000"/>
      </a:accent5>
      <a:accent6>
        <a:srgbClr val="F4CCCC"/>
      </a:accent6>
      <a:hlink>
        <a:srgbClr val="078877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r7-office/2024.4.2.721</Application>
  <DocSecurity>0</DocSecurity>
  <PresentationFormat>Произвольный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 проекта/разработки</dc:title>
  <dc:subject/>
  <dc:creator>Misis Vikki</dc:creator>
  <cp:keywords/>
  <dc:description/>
  <dc:identifier/>
  <dc:language/>
  <cp:lastModifiedBy>Ruschrome Info</cp:lastModifiedBy>
  <cp:revision>20</cp:revision>
  <dcterms:modified xsi:type="dcterms:W3CDTF">2026-06-29T11:29:37Z</dcterms:modified>
  <cp:category/>
  <cp:contentStatus/>
  <cp:version/>
</cp:coreProperties>
</file>